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65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CB7BD-A434-D80D-B304-0B8B3659B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A95C9-D5CC-7071-A651-C42E556AD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FAAD4-4CA2-E944-58E8-E4AE0CF30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882B7-1F5E-4A39-A569-FE0D1B6A5581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1913D-103B-AE7A-ECFB-4A1AA7703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3CE4D-B492-2981-5B6E-D821A8E59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3E2F-A74B-4D26-9BE6-BA2B11456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333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191E-2C70-324C-DFCD-D424E9B78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EE5D16-3A5F-64AE-7F68-DFDB9395E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3DDD6-3C54-2CD2-D53F-C87405EE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882B7-1F5E-4A39-A569-FE0D1B6A5581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A82F6-04AE-C4CE-72F7-0EE8E26BE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2FF46-BD3A-81DE-9312-F0FA0AF8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3E2F-A74B-4D26-9BE6-BA2B11456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112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86214D-7421-2AE4-3C87-6340FD4217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776BB-29DA-95FB-1C9F-4CE14FEEF6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5EECA-3578-08E2-4995-849F2C18D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882B7-1F5E-4A39-A569-FE0D1B6A5581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58329-7104-6E86-C3C3-D387B66A2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5C0E4-1C6E-80E0-1DCB-CAC092917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3E2F-A74B-4D26-9BE6-BA2B11456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60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92A1-E306-0AD1-6DC2-EC12EA38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17C87-2519-E987-9711-A5C9DF758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CC5FE-AED2-D279-CF2D-1F4BFCF7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882B7-1F5E-4A39-A569-FE0D1B6A5581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2BDE8-C4E0-11E8-C9BE-EF776C638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56DBD-0C87-68BA-561D-075D114B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3E2F-A74B-4D26-9BE6-BA2B11456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029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7949A-4F8D-36AF-BFCC-DEC41BCB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8EBCD-8CBA-F16A-8114-9371B4BAE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FBF43-A2EC-6530-05DF-87378C42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882B7-1F5E-4A39-A569-FE0D1B6A5581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3A7B5-DF87-94C5-F834-1A99A4AA3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892E8-902B-3F62-B51C-362E4B42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3E2F-A74B-4D26-9BE6-BA2B11456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781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C3B7-1B87-34ED-C3C8-AC79368A8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397E5-8AEB-2189-AAA6-1202F8DCE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4CE47-03C5-367C-26F0-71F750D52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178A21-CFEC-2A94-8883-320CAF4C3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882B7-1F5E-4A39-A569-FE0D1B6A5581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6CE8C-AFF8-C457-AB1B-00995AB58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A70AA-BDB8-0150-6CB0-3AC0F4F4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3E2F-A74B-4D26-9BE6-BA2B11456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43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443BE-7306-1C13-12FE-24F1445BE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982B3-14CA-4B5C-B3BF-B19F8EC9B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58955-482C-04E4-EE54-FDF970F2B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FC3C3F-18C9-3DBC-BCA9-4FC75863C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7E2C3-E6BC-B8E4-B6F4-01E559AF0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BE48B9-26EE-1122-7253-C033A89BE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882B7-1F5E-4A39-A569-FE0D1B6A5581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4D4EE3-A108-B830-6B9F-58DD377F8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4F2036-7EA9-E919-3C33-93492DAD7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3E2F-A74B-4D26-9BE6-BA2B11456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6943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CBE23-D794-1AB0-47F0-560D43C0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3FC15F-A2A8-A364-0A8D-C9F0C9A37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882B7-1F5E-4A39-A569-FE0D1B6A5581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FE3778-6F84-3263-96B7-D3213FE79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B928F3-3872-307D-D1A6-83984429B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3E2F-A74B-4D26-9BE6-BA2B11456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51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966646-ED53-9482-4AF9-EE88CCE87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882B7-1F5E-4A39-A569-FE0D1B6A5581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8246A8-BE4E-5BB1-2A5C-9AEEC6BAF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638FA-D07A-71CA-BE96-9513A823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3E2F-A74B-4D26-9BE6-BA2B11456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800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DD43-7E2B-54F5-E225-B23EE8A6A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6FADC-C042-5ABA-D059-7383F720A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9B93F-7F4E-8264-E62B-DCBD84205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3EEBFB-BAC2-11B0-046C-A2A08B125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882B7-1F5E-4A39-A569-FE0D1B6A5581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A6D19-4802-B2C1-A8F7-A2F9D02B5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2A947-F508-A321-E415-C00121454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3E2F-A74B-4D26-9BE6-BA2B11456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999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023D-EFF0-FDCB-3901-B884EF13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F6118-17C7-2590-14B2-B26466D23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A8E3B-9027-5415-AD35-96876A962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B28FC-F79E-4871-2976-67BB5E6BD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882B7-1F5E-4A39-A569-FE0D1B6A5581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3078C6-EC50-A137-E5AB-CA9A912C5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06348-CBDB-7EF0-CFEC-9F593CD6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83E2F-A74B-4D26-9BE6-BA2B11456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129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EF4E18-46DA-A132-619B-033D4B2D7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A8DAC-CE93-74F5-E626-D8E5389D4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BC199-67D5-6D5C-29E5-D7B8C7A06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882B7-1F5E-4A39-A569-FE0D1B6A5581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041DD-3774-51C3-1FBA-0D3D7972B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1A8BE-3D90-1BB2-63A7-E6B58907B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83E2F-A74B-4D26-9BE6-BA2B114567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563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artifact/javax.servlet.jsp.jstl/javax.servlet.jsp.jstl-api/1.2.1" TargetMode="External"/><Relationship Id="rId2" Type="http://schemas.openxmlformats.org/officeDocument/2006/relationships/hyperlink" Target="https://mvnrepository.com/artifact/org.glassfish.web/javax.servlet.jsp.jstl/1.2.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5EC3E-1591-47D4-8715-BAF67B2DD6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JSP Standard Tag Library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58D22-8150-F8B8-1084-A0F80886F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766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430F-8089-2447-5657-0F6B4488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 new Dynamic Web Project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2F3500A-D835-E92F-B26A-48C48C7CF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5713" y="1825625"/>
            <a:ext cx="3980573" cy="4351338"/>
          </a:xfrm>
        </p:spPr>
      </p:pic>
    </p:spTree>
    <p:extLst>
      <p:ext uri="{BB962C8B-B14F-4D97-AF65-F5344CB8AC3E}">
        <p14:creationId xmlns:p14="http://schemas.microsoft.com/office/powerpoint/2010/main" val="91205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F60A-E1B9-8C4E-B3AB-446F784A5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Remove this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B3952D-2BEB-EC04-B6A7-048771338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052" y="1825625"/>
            <a:ext cx="8731045" cy="4351338"/>
          </a:xfrm>
        </p:spPr>
      </p:pic>
    </p:spTree>
    <p:extLst>
      <p:ext uri="{BB962C8B-B14F-4D97-AF65-F5344CB8AC3E}">
        <p14:creationId xmlns:p14="http://schemas.microsoft.com/office/powerpoint/2010/main" val="2437022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9F7D6-F278-F655-0502-A28013DD7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</a:t>
            </a:r>
            <a:r>
              <a:rPr lang="en-IN" dirty="0" err="1"/>
              <a:t>src</a:t>
            </a:r>
            <a:r>
              <a:rPr lang="en-IN" dirty="0"/>
              <a:t> folder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C0D90D-BA26-F57A-6D4B-6BDDBADF5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511" y="1825625"/>
            <a:ext cx="6627356" cy="4351338"/>
          </a:xfrm>
        </p:spPr>
      </p:pic>
    </p:spTree>
    <p:extLst>
      <p:ext uri="{BB962C8B-B14F-4D97-AF65-F5344CB8AC3E}">
        <p14:creationId xmlns:p14="http://schemas.microsoft.com/office/powerpoint/2010/main" val="2701033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ECAE-76B1-B8C5-0968-9A251735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Change this as </a:t>
            </a:r>
            <a:r>
              <a:rPr lang="en-IN" dirty="0" err="1"/>
              <a:t>WebContent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06381C-5970-E03E-A5CC-44B13F21E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033" y="1825625"/>
            <a:ext cx="6844380" cy="4351338"/>
          </a:xfrm>
        </p:spPr>
      </p:pic>
    </p:spTree>
    <p:extLst>
      <p:ext uri="{BB962C8B-B14F-4D97-AF65-F5344CB8AC3E}">
        <p14:creationId xmlns:p14="http://schemas.microsoft.com/office/powerpoint/2010/main" val="1122019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EDE94-C217-B928-F514-90FE12FB1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Changed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E6291C-3F71-115E-7F31-53E8DD3DE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020" y="1835457"/>
            <a:ext cx="6721484" cy="4351338"/>
          </a:xfrm>
        </p:spPr>
      </p:pic>
    </p:spTree>
    <p:extLst>
      <p:ext uri="{BB962C8B-B14F-4D97-AF65-F5344CB8AC3E}">
        <p14:creationId xmlns:p14="http://schemas.microsoft.com/office/powerpoint/2010/main" val="2305885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B4D78-EBA5-90F7-8168-B09EDF6E0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Click on </a:t>
            </a:r>
            <a:r>
              <a:rPr lang="en-IN" b="1" dirty="0"/>
              <a:t>Generate web.xml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04DAC8-7B33-66A5-3CEF-51C515B15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027" y="1835457"/>
            <a:ext cx="6789386" cy="4351338"/>
          </a:xfrm>
        </p:spPr>
      </p:pic>
    </p:spTree>
    <p:extLst>
      <p:ext uri="{BB962C8B-B14F-4D97-AF65-F5344CB8AC3E}">
        <p14:creationId xmlns:p14="http://schemas.microsoft.com/office/powerpoint/2010/main" val="3653376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A1225-DA6B-6BE1-6FA3-C1D1103E9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B62139-FE18-BB21-470E-F0949B40F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B0AEBA-FB6D-A6C3-E7C4-7E0EA2884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366" y="2543051"/>
            <a:ext cx="2991267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87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CD5F-0672-D024-64CF-2EC1B0AD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 need to add jar files to lib directory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0EC9EA-BD4D-897C-83E1-FF7323C84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6997" y="2700950"/>
            <a:ext cx="3258005" cy="2600688"/>
          </a:xfrm>
        </p:spPr>
      </p:pic>
    </p:spTree>
    <p:extLst>
      <p:ext uri="{BB962C8B-B14F-4D97-AF65-F5344CB8AC3E}">
        <p14:creationId xmlns:p14="http://schemas.microsoft.com/office/powerpoint/2010/main" val="899769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50C1-C495-4EFF-21A5-D65E9EB8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Downloadables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8C6FA-8008-1103-0A29-07B6328B4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Javax.servlet.jsp.jstl-1.2.1.jar</a:t>
            </a:r>
          </a:p>
          <a:p>
            <a:r>
              <a:rPr lang="en-IN" dirty="0"/>
              <a:t>Javax.servlet.jsp.jstl-api-1.2.1.jar</a:t>
            </a:r>
          </a:p>
        </p:txBody>
      </p:sp>
    </p:spTree>
    <p:extLst>
      <p:ext uri="{BB962C8B-B14F-4D97-AF65-F5344CB8AC3E}">
        <p14:creationId xmlns:p14="http://schemas.microsoft.com/office/powerpoint/2010/main" val="4277125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27844-0AD7-23B0-664E-A6357C03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 </a:t>
            </a:r>
            <a:r>
              <a:rPr lang="en-IN" dirty="0" err="1"/>
              <a:t>test.jsp</a:t>
            </a:r>
            <a:r>
              <a:rPr lang="en-IN" dirty="0"/>
              <a:t>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1A9DA6-48C7-E82B-A2BA-51FEB1AD2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4700" y="1825625"/>
            <a:ext cx="4482600" cy="4351338"/>
          </a:xfrm>
        </p:spPr>
      </p:pic>
    </p:spTree>
    <p:extLst>
      <p:ext uri="{BB962C8B-B14F-4D97-AF65-F5344CB8AC3E}">
        <p14:creationId xmlns:p14="http://schemas.microsoft.com/office/powerpoint/2010/main" val="131462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0A3F-D244-BA07-B5BE-F603F818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JSP Tags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CA4D1-5D6C-DCE7-8AF2-AE0AE24F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848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A50EC-E56E-2E42-4249-6C4F1039D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the below content to </a:t>
            </a:r>
            <a:r>
              <a:rPr lang="en-IN" dirty="0" err="1"/>
              <a:t>test.jsp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B171E-90CE-0297-A806-744C5CB8D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buNone/>
            </a:pPr>
            <a:r>
              <a:rPr lang="en-US" sz="18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&lt;%@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taglib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"http://java.sun.com/</a:t>
            </a:r>
            <a:r>
              <a:rPr lang="en-US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jsp</a:t>
            </a:r>
            <a:r>
              <a:rPr lang="en-US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jstl</a:t>
            </a:r>
            <a:r>
              <a:rPr lang="en-US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/core"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US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US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>
              <a:buNone/>
            </a:pPr>
            <a:endParaRPr lang="en-US" sz="18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c:set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var=“stuff” value=“&lt;%= new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java.util.Date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%&gt;” /&gt;</a:t>
            </a:r>
          </a:p>
          <a:p>
            <a:pPr marL="0" marR="0"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 on the server is ${stuff}</a:t>
            </a:r>
          </a:p>
          <a:p>
            <a:pPr marL="0" marR="0">
              <a:buNone/>
            </a:pPr>
            <a:r>
              <a:rPr lang="en-US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/>
            <a:r>
              <a:rPr lang="en-US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9292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C454-CCF5-FDBB-4051-DB892802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Download link for </a:t>
            </a:r>
            <a:r>
              <a:rPr lang="en-IN" dirty="0" err="1"/>
              <a:t>jstl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16FBD-485B-FA48-A997-5FFBB3E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6D28D2"/>
                </a:solidFill>
                <a:effectLst/>
                <a:latin typeface="Udemy Sans"/>
                <a:hlinkClick r:id="rId2"/>
              </a:rPr>
              <a:t>https://mvnrepository.com/artifact/org.glassfish.web/javax.servlet.jsp.jstl/1.2.1</a:t>
            </a:r>
            <a:endParaRPr lang="en-IN" b="0" i="0" dirty="0">
              <a:solidFill>
                <a:srgbClr val="303141"/>
              </a:solidFill>
              <a:effectLst/>
              <a:latin typeface="Udemy Sans"/>
            </a:endParaRPr>
          </a:p>
          <a:p>
            <a:pPr algn="l"/>
            <a:r>
              <a:rPr lang="en-IN" b="0" i="0" dirty="0">
                <a:solidFill>
                  <a:srgbClr val="6D28D2"/>
                </a:solidFill>
                <a:effectLst/>
                <a:latin typeface="Udemy Sans"/>
                <a:hlinkClick r:id="rId3"/>
              </a:rPr>
              <a:t>https://mvnrepository.com/artifact/javax.servlet.jsp.jstl/javax.servlet.jsp.jstl-api/1.2.1</a:t>
            </a:r>
            <a:endParaRPr lang="en-IN" b="0" i="0" dirty="0">
              <a:solidFill>
                <a:srgbClr val="303141"/>
              </a:solidFill>
              <a:effectLst/>
              <a:latin typeface="Udemy Sans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9274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B0567B-28B3-B10C-99AD-158D20DE8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723" y="953729"/>
            <a:ext cx="10428640" cy="5223234"/>
          </a:xfrm>
        </p:spPr>
      </p:pic>
    </p:spTree>
    <p:extLst>
      <p:ext uri="{BB962C8B-B14F-4D97-AF65-F5344CB8AC3E}">
        <p14:creationId xmlns:p14="http://schemas.microsoft.com/office/powerpoint/2010/main" val="2036728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C0B394-FA19-43E7-8CA8-5FF21BEE5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9" y="542522"/>
            <a:ext cx="11260121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43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A9C19-1E5C-88A9-A126-D54927CA2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542522"/>
            <a:ext cx="11355385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2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56AE93-0AAF-E3B2-DC01-864B44E82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9" y="380574"/>
            <a:ext cx="10869542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72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C393-CEAF-28F6-82B7-17666AD38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Create a new </a:t>
            </a:r>
            <a:r>
              <a:rPr lang="en-IN" sz="4000" dirty="0" err="1"/>
              <a:t>jsp</a:t>
            </a:r>
            <a:r>
              <a:rPr lang="en-IN" sz="4000" dirty="0"/>
              <a:t> page (for-each-simple-</a:t>
            </a:r>
            <a:r>
              <a:rPr lang="en-IN" sz="4000" dirty="0" err="1"/>
              <a:t>test.jsp</a:t>
            </a:r>
            <a:r>
              <a:rPr lang="en-IN" sz="40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4392C-7733-2ABB-3665-FDFCEF646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marR="0">
              <a:buNone/>
            </a:pPr>
            <a:r>
              <a:rPr lang="en-IN" sz="18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&lt;%@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taglib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"http://java.sun.com/</a:t>
            </a:r>
            <a:r>
              <a:rPr lang="en-IN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jsp</a:t>
            </a:r>
            <a:r>
              <a:rPr lang="en-IN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jstl</a:t>
            </a:r>
            <a:r>
              <a:rPr lang="en-IN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/core"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b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IN" sz="18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Just create some sample data</a:t>
            </a: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String[] cities = {</a:t>
            </a:r>
            <a:r>
              <a:rPr lang="en-IN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"Chennai"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"Singapore"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"Mumbai"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0" marR="0">
              <a:buNone/>
            </a:pPr>
            <a:b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I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pageContext.setAttribute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myCities</a:t>
            </a:r>
            <a:r>
              <a:rPr lang="en-IN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cities);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b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b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8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c:forEach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tempCity</a:t>
            </a:r>
            <a:r>
              <a:rPr lang="en-IN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myCities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tempCity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8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8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c:forEach</a:t>
            </a: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buNone/>
            </a:pP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292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5DEFEA-900B-48DB-3394-10628C1AC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507" y="757084"/>
            <a:ext cx="10869482" cy="5419879"/>
          </a:xfrm>
        </p:spPr>
      </p:pic>
    </p:spTree>
    <p:extLst>
      <p:ext uri="{BB962C8B-B14F-4D97-AF65-F5344CB8AC3E}">
        <p14:creationId xmlns:p14="http://schemas.microsoft.com/office/powerpoint/2010/main" val="2863355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FC0CC7-AA78-4F09-9202-2297E4B79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356759"/>
            <a:ext cx="11574490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10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0EAD-D71E-2C1F-DB3A-07716D4DA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F6A1F5-2E9E-745C-4B5F-71CA86812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7612" y="1825625"/>
            <a:ext cx="3916776" cy="4351338"/>
          </a:xfrm>
        </p:spPr>
      </p:pic>
    </p:spTree>
    <p:extLst>
      <p:ext uri="{BB962C8B-B14F-4D97-AF65-F5344CB8AC3E}">
        <p14:creationId xmlns:p14="http://schemas.microsoft.com/office/powerpoint/2010/main" val="2235538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FDC8A-CA69-7DAC-20B9-338AE6F2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C24A8-E96A-432E-BE40-582856B3D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IN" dirty="0"/>
              <a:t>What are JSP Tags?</a:t>
            </a:r>
          </a:p>
          <a:p>
            <a:pPr>
              <a:lnSpc>
                <a:spcPct val="200000"/>
              </a:lnSpc>
            </a:pPr>
            <a:r>
              <a:rPr lang="en-IN" dirty="0"/>
              <a:t>Sample Use Case</a:t>
            </a:r>
          </a:p>
          <a:p>
            <a:pPr>
              <a:lnSpc>
                <a:spcPct val="200000"/>
              </a:lnSpc>
            </a:pPr>
            <a:r>
              <a:rPr lang="en-IN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1292040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286DD-BEAB-0FFE-E516-12A9A24ED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644"/>
            <a:ext cx="10744200" cy="6499123"/>
          </a:xfrm>
        </p:spPr>
        <p:txBody>
          <a:bodyPr>
            <a:normAutofit lnSpcReduction="10000"/>
          </a:bodyPr>
          <a:lstStyle/>
          <a:p>
            <a:pPr marL="0" marR="0">
              <a:buNone/>
            </a:pPr>
            <a:r>
              <a:rPr lang="en-IN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com.example.jsp.jspdemo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buNone/>
            </a:pPr>
            <a:b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IN" sz="7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IN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Student {</a:t>
            </a:r>
          </a:p>
          <a:p>
            <a:pPr marL="0" marR="0">
              <a:buNone/>
            </a:pPr>
            <a:r>
              <a:rPr lang="en-IN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String </a:t>
            </a:r>
            <a:r>
              <a:rPr lang="en-IN" sz="7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buNone/>
            </a:pPr>
            <a:r>
              <a:rPr lang="en-IN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String </a:t>
            </a:r>
            <a:r>
              <a:rPr lang="en-IN" sz="7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buNone/>
            </a:pPr>
            <a:r>
              <a:rPr lang="en-IN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goldCustomer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buNone/>
            </a:pPr>
            <a:r>
              <a:rPr lang="en-IN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Student(String </a:t>
            </a:r>
            <a:r>
              <a:rPr lang="en-IN" sz="7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String </a:t>
            </a:r>
            <a:r>
              <a:rPr lang="en-IN" sz="7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7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goldCustomer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buNone/>
            </a:pPr>
            <a:r>
              <a:rPr lang="en-IN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>
              <a:buNone/>
            </a:pPr>
            <a:r>
              <a:rPr lang="en-IN" sz="7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7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buNone/>
            </a:pPr>
            <a:r>
              <a:rPr lang="en-IN" sz="7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7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buNone/>
            </a:pPr>
            <a:r>
              <a:rPr lang="en-IN" sz="7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goldCustomer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7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goldCustomer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buNone/>
            </a:pP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buNone/>
            </a:pPr>
            <a:r>
              <a:rPr lang="en-IN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String </a:t>
            </a:r>
            <a:r>
              <a:rPr lang="en-IN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getFirstName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marR="0">
              <a:buNone/>
            </a:pPr>
            <a:r>
              <a:rPr lang="en-IN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buNone/>
            </a:pP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buNone/>
            </a:pPr>
            <a:r>
              <a:rPr lang="en-IN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setFirstName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(String </a:t>
            </a:r>
            <a:r>
              <a:rPr lang="en-IN" sz="7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buNone/>
            </a:pPr>
            <a:r>
              <a:rPr lang="en-IN" sz="7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7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firstName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buNone/>
            </a:pP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buNone/>
            </a:pPr>
            <a:r>
              <a:rPr lang="en-IN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String </a:t>
            </a:r>
            <a:r>
              <a:rPr lang="en-IN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getLastName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marR="0">
              <a:buNone/>
            </a:pPr>
            <a:r>
              <a:rPr lang="en-IN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buNone/>
            </a:pP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buNone/>
            </a:pPr>
            <a:r>
              <a:rPr lang="en-IN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setLastName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(String </a:t>
            </a:r>
            <a:r>
              <a:rPr lang="en-IN" sz="7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buNone/>
            </a:pPr>
            <a:r>
              <a:rPr lang="en-IN" sz="7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7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lastName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buNone/>
            </a:pP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buNone/>
            </a:pPr>
            <a:r>
              <a:rPr lang="en-IN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isGoldCustomer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marR="0">
              <a:buNone/>
            </a:pPr>
            <a:r>
              <a:rPr lang="en-IN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goldCustomer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buNone/>
            </a:pP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buNone/>
            </a:pPr>
            <a:r>
              <a:rPr lang="en-IN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setGoldCustomer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7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7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goldCustomer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buNone/>
            </a:pPr>
            <a:r>
              <a:rPr lang="en-IN" sz="700" b="1" dirty="0" err="1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IN" sz="7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700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goldCustomer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7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goldCustomer</a:t>
            </a: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buNone/>
            </a:pPr>
            <a:r>
              <a:rPr lang="en-IN" sz="7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}}</a:t>
            </a:r>
          </a:p>
          <a:p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479632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8C95-3363-983C-716A-B94C80F9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B79BB2-70DE-E615-BC2E-194E24966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7143" y="1825625"/>
            <a:ext cx="4497713" cy="4351338"/>
          </a:xfrm>
        </p:spPr>
      </p:pic>
    </p:spTree>
    <p:extLst>
      <p:ext uri="{BB962C8B-B14F-4D97-AF65-F5344CB8AC3E}">
        <p14:creationId xmlns:p14="http://schemas.microsoft.com/office/powerpoint/2010/main" val="1036748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9538-CDEF-2396-83B2-763276AB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3D97D-332A-9814-9ABC-E04D97288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marR="0">
              <a:buNone/>
            </a:pPr>
            <a:r>
              <a:rPr lang="en-IN" sz="18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&lt;%@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taglib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dirty="0" err="1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"http://java.sun.com/</a:t>
            </a:r>
            <a:r>
              <a:rPr lang="en-IN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jsp</a:t>
            </a:r>
            <a:r>
              <a:rPr lang="en-IN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jstl</a:t>
            </a:r>
            <a:r>
              <a:rPr lang="en-IN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/core"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prefix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b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IN" sz="18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&lt;%@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java.util</a:t>
            </a:r>
            <a:r>
              <a:rPr lang="en-IN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.*, </a:t>
            </a:r>
            <a:r>
              <a:rPr lang="en-IN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com.example.jsp.jspdemo.Student</a:t>
            </a:r>
            <a:r>
              <a:rPr lang="en-IN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b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IN" sz="18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&lt;%</a:t>
            </a: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IN" sz="1800" dirty="0">
                <a:solidFill>
                  <a:srgbClr val="3F7F5F"/>
                </a:solidFill>
                <a:effectLst/>
                <a:latin typeface="Consolas" panose="020B0609020204030204" pitchFamily="49" charset="0"/>
              </a:rPr>
              <a:t>// Just create some sample data....normally provided by MVC</a:t>
            </a: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List&lt;Student&gt; data = </a:t>
            </a:r>
            <a:r>
              <a:rPr lang="en-IN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ArrayList&lt;&gt;();</a:t>
            </a:r>
          </a:p>
          <a:p>
            <a:pPr marL="0" marR="0">
              <a:buNone/>
            </a:pPr>
            <a:b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I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data.add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Student(</a:t>
            </a:r>
            <a:r>
              <a:rPr lang="en-IN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"Doe"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marL="0" marR="0">
              <a:buNone/>
            </a:pPr>
            <a:r>
              <a:rPr lang="en-I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data.add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Student(</a:t>
            </a:r>
            <a:r>
              <a:rPr lang="en-IN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"Maxwell"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"Johnson"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marL="0" marR="0">
              <a:buNone/>
            </a:pPr>
            <a:r>
              <a:rPr lang="en-I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data.add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Student(</a:t>
            </a:r>
            <a:r>
              <a:rPr lang="en-IN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"Mary"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"Public"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marL="0" marR="0">
              <a:buNone/>
            </a:pPr>
            <a:r>
              <a:rPr lang="en-I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pageContext.setAttribute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myStudents</a:t>
            </a:r>
            <a:r>
              <a:rPr lang="en-IN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data);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BF5F3F"/>
                </a:solidFill>
                <a:effectLst/>
                <a:latin typeface="Consolas" panose="020B0609020204030204" pitchFamily="49" charset="0"/>
              </a:rPr>
              <a:t>%&gt;</a:t>
            </a: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b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8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c:forEach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i="1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tempStudent</a:t>
            </a:r>
            <a:r>
              <a:rPr lang="en-IN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800" dirty="0">
                <a:solidFill>
                  <a:srgbClr val="7F007F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myStudents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IN" sz="1800" i="1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I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tempStudent.firstName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 ${</a:t>
            </a:r>
            <a:r>
              <a:rPr lang="en-I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tempStudent.lastName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 ${</a:t>
            </a:r>
            <a:r>
              <a:rPr lang="en-I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tempStudent.goldCustomer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8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buNone/>
            </a:pP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800" dirty="0" err="1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c:forEach</a:t>
            </a: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>
              <a:buNone/>
            </a:pP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indent="0">
              <a:buNone/>
            </a:pP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IN" sz="1800" dirty="0">
                <a:solidFill>
                  <a:srgbClr val="3F7F7F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sz="180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069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2E7EA1-694B-F155-EB6B-8E1C43CF4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017" y="786581"/>
            <a:ext cx="10627240" cy="5390382"/>
          </a:xfrm>
        </p:spPr>
      </p:pic>
    </p:spTree>
    <p:extLst>
      <p:ext uri="{BB962C8B-B14F-4D97-AF65-F5344CB8AC3E}">
        <p14:creationId xmlns:p14="http://schemas.microsoft.com/office/powerpoint/2010/main" val="2848225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1B8D56-9098-9CEE-AEF2-157CE2AB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673"/>
            <a:ext cx="12192000" cy="594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58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0BB013-7207-B5EA-EFA0-C09975BAE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658" y="688258"/>
            <a:ext cx="11501729" cy="5213402"/>
          </a:xfrm>
        </p:spPr>
      </p:pic>
    </p:spTree>
    <p:extLst>
      <p:ext uri="{BB962C8B-B14F-4D97-AF65-F5344CB8AC3E}">
        <p14:creationId xmlns:p14="http://schemas.microsoft.com/office/powerpoint/2010/main" val="209454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9FDD90-D70E-4704-D730-CC0A649C9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615" y="816077"/>
            <a:ext cx="11666914" cy="5360886"/>
          </a:xfrm>
        </p:spPr>
      </p:pic>
    </p:spTree>
    <p:extLst>
      <p:ext uri="{BB962C8B-B14F-4D97-AF65-F5344CB8AC3E}">
        <p14:creationId xmlns:p14="http://schemas.microsoft.com/office/powerpoint/2010/main" val="3632087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2CCED2-9C3C-BC2A-BBB8-5E09A5D16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77" y="403122"/>
            <a:ext cx="11182735" cy="6050513"/>
          </a:xfrm>
        </p:spPr>
      </p:pic>
    </p:spTree>
    <p:extLst>
      <p:ext uri="{BB962C8B-B14F-4D97-AF65-F5344CB8AC3E}">
        <p14:creationId xmlns:p14="http://schemas.microsoft.com/office/powerpoint/2010/main" val="2094852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02AF34-33B6-656D-F267-72211638E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0"/>
            <a:ext cx="12192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91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298581-C38F-E1E4-4FC4-8AC4ADA5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705"/>
            <a:ext cx="12192000" cy="636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58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5790-76FB-51AC-C100-E910C64F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JSP Tags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7017BF-968B-88C6-B77C-E2AE775D1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53104"/>
            <a:ext cx="10515600" cy="1867116"/>
          </a:xfrm>
        </p:spPr>
      </p:pic>
    </p:spTree>
    <p:extLst>
      <p:ext uri="{BB962C8B-B14F-4D97-AF65-F5344CB8AC3E}">
        <p14:creationId xmlns:p14="http://schemas.microsoft.com/office/powerpoint/2010/main" val="534296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1990D1-F831-68EC-9865-93906D3FA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278"/>
            <a:ext cx="12192000" cy="63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14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46B79-7C18-5C6C-B5B2-1B75DD652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C4823-15C6-8B68-AE41-12CED9AAB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Email from: The Boss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9F628-D375-8F77-2E1F-7150757E0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85" y="2462288"/>
            <a:ext cx="9671250" cy="38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26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2CB93-B09E-BED4-F8D4-E5A2775A3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Option 1: Use </a:t>
            </a:r>
            <a:r>
              <a:rPr lang="en-IN" dirty="0" err="1"/>
              <a:t>Scriptlets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530577-6C63-1051-30E7-12427C370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985" y="1825625"/>
            <a:ext cx="9484030" cy="4351338"/>
          </a:xfrm>
        </p:spPr>
      </p:pic>
    </p:spTree>
    <p:extLst>
      <p:ext uri="{BB962C8B-B14F-4D97-AF65-F5344CB8AC3E}">
        <p14:creationId xmlns:p14="http://schemas.microsoft.com/office/powerpoint/2010/main" val="266460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E6F5-E4AC-3901-6B65-11497401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JSP Custom Tags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5FB98-D110-CA85-3E89-A66B050BC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 heavy business logic into supporting class</a:t>
            </a:r>
          </a:p>
          <a:p>
            <a:r>
              <a:rPr lang="en-US" dirty="0"/>
              <a:t>Insert JSP custom tag to use supporting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46576-F904-444B-BC26-3E79F8769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59" y="3018604"/>
            <a:ext cx="10766323" cy="2895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4869B-A126-46D0-8EBA-90796EA70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0648" y="842854"/>
            <a:ext cx="2257740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01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CA1B7-E44B-D7EA-EC77-D9646871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JSP Custom Tags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078C7-3B0E-91C7-DE6C-825CBAB2B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Minimize the amount of </a:t>
            </a:r>
            <a:r>
              <a:rPr lang="en-US" dirty="0" err="1"/>
              <a:t>scriptlet</a:t>
            </a:r>
            <a:r>
              <a:rPr lang="en-US" dirty="0"/>
              <a:t> code in a JSP</a:t>
            </a:r>
          </a:p>
          <a:p>
            <a:pPr>
              <a:lnSpc>
                <a:spcPct val="200000"/>
              </a:lnSpc>
            </a:pPr>
            <a:r>
              <a:rPr lang="en-US" dirty="0"/>
              <a:t>Avoids dumping thousands of lines of code in a JSP</a:t>
            </a:r>
          </a:p>
          <a:p>
            <a:pPr>
              <a:lnSpc>
                <a:spcPct val="200000"/>
              </a:lnSpc>
            </a:pPr>
            <a:r>
              <a:rPr lang="en-US" dirty="0"/>
              <a:t>JSP page is simple … main focus of JSP is only the presentation</a:t>
            </a:r>
          </a:p>
          <a:p>
            <a:pPr>
              <a:lnSpc>
                <a:spcPct val="200000"/>
              </a:lnSpc>
            </a:pPr>
            <a:r>
              <a:rPr lang="en-IN" dirty="0"/>
              <a:t>Tag is reusable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72EAB-B6D7-31DA-FC83-8ADCDB97B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782" y="4793592"/>
            <a:ext cx="5048955" cy="1400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44BA91-8C63-7997-3D80-7E64A6D83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821" y="1127685"/>
            <a:ext cx="2229161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34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8C603-1BD2-FE8A-6086-B9C676CA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JSP Standard Tag Library (JSTL)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76601-7E28-EADF-41B3-1E9C18D24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Oracle created a Specification for standard tags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A996D-D90F-50AA-7BB2-94F5122C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45" y="2776762"/>
            <a:ext cx="6803991" cy="28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1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680</Words>
  <Application>Microsoft Office PowerPoint</Application>
  <PresentationFormat>Widescreen</PresentationFormat>
  <Paragraphs>114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Udemy Sans</vt:lpstr>
      <vt:lpstr>Office Theme</vt:lpstr>
      <vt:lpstr>JSP Standard Tag Library</vt:lpstr>
      <vt:lpstr>JSP Tags </vt:lpstr>
      <vt:lpstr>Topics</vt:lpstr>
      <vt:lpstr>JSP Tags</vt:lpstr>
      <vt:lpstr>Problem</vt:lpstr>
      <vt:lpstr>Option 1: Use Scriptlets</vt:lpstr>
      <vt:lpstr>Option 2: JSP Custom Tags</vt:lpstr>
      <vt:lpstr>Benefits of JSP Custom Tags</vt:lpstr>
      <vt:lpstr>JSP Standard Tag Library (JSTL)</vt:lpstr>
      <vt:lpstr>Create a new Dynamic Web Project</vt:lpstr>
      <vt:lpstr>Remove this</vt:lpstr>
      <vt:lpstr>Create src folder</vt:lpstr>
      <vt:lpstr>Change this as WebContent</vt:lpstr>
      <vt:lpstr>Changed</vt:lpstr>
      <vt:lpstr>Click on Generate web.xml</vt:lpstr>
      <vt:lpstr>PowerPoint Presentation</vt:lpstr>
      <vt:lpstr>We need to add jar files to lib directory</vt:lpstr>
      <vt:lpstr>Downloadables</vt:lpstr>
      <vt:lpstr>Create a test.jsp file</vt:lpstr>
      <vt:lpstr>Add the below content to test.jsp</vt:lpstr>
      <vt:lpstr>Download link for jstl</vt:lpstr>
      <vt:lpstr>PowerPoint Presentation</vt:lpstr>
      <vt:lpstr>PowerPoint Presentation</vt:lpstr>
      <vt:lpstr>PowerPoint Presentation</vt:lpstr>
      <vt:lpstr>PowerPoint Presentation</vt:lpstr>
      <vt:lpstr>Create a new jsp page (for-each-simple-test.jsp)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Ranganathan Kasiganesan</dc:creator>
  <cp:lastModifiedBy>Ranganathan Kasiganesan</cp:lastModifiedBy>
  <cp:revision>9</cp:revision>
  <dcterms:created xsi:type="dcterms:W3CDTF">2025-03-16T10:47:41Z</dcterms:created>
  <dcterms:modified xsi:type="dcterms:W3CDTF">2025-04-09T13:42:34Z</dcterms:modified>
</cp:coreProperties>
</file>